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2" r:id="rId4"/>
    <p:sldId id="264" r:id="rId5"/>
    <p:sldId id="258" r:id="rId6"/>
    <p:sldId id="263" r:id="rId7"/>
    <p:sldId id="261" r:id="rId8"/>
    <p:sldId id="26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05" autoAdjust="0"/>
    <p:restoredTop sz="94660"/>
  </p:normalViewPr>
  <p:slideViewPr>
    <p:cSldViewPr snapToGrid="0">
      <p:cViewPr>
        <p:scale>
          <a:sx n="58" d="100"/>
          <a:sy n="58" d="100"/>
        </p:scale>
        <p:origin x="836" y="2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media1.m4a>
</file>

<file path=ppt/media/media2.m4a>
</file>

<file path=ppt/media/media3.m4a>
</file>

<file path=ppt/media/media4.m4a>
</file>

<file path=ppt/media/media5.m4a>
</file>

<file path=ppt/media/media6.m4a>
</file>

<file path=ppt/media/media7.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B48CFF-A72E-411A-89BD-B5026EEED379}" type="datetimeFigureOut">
              <a:rPr lang="en-US" smtClean="0"/>
              <a:t>12/16/2020</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2130679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B48CFF-A72E-411A-89BD-B5026EEED379}" type="datetimeFigureOut">
              <a:rPr lang="en-US" smtClean="0"/>
              <a:t>12/16/2020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3932382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B48CFF-A72E-411A-89BD-B5026EEED379}" type="datetimeFigureOut">
              <a:rPr lang="en-US" smtClean="0"/>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14467473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B48CFF-A72E-411A-89BD-B5026EEED379}" type="datetimeFigureOut">
              <a:rPr lang="en-US" smtClean="0"/>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42501465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B48CFF-A72E-411A-89BD-B5026EEED379}" type="datetimeFigureOut">
              <a:rPr lang="en-US" smtClean="0"/>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18511470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B48CFF-A72E-411A-89BD-B5026EEED379}" type="datetimeFigureOut">
              <a:rPr lang="en-US" smtClean="0"/>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10706592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B48CFF-A72E-411A-89BD-B5026EEED379}" type="datetimeFigureOut">
              <a:rPr lang="en-US" smtClean="0"/>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39442951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B48CFF-A72E-411A-89BD-B5026EEED379}" type="datetimeFigureOut">
              <a:rPr lang="en-US" smtClean="0"/>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2332958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B48CFF-A72E-411A-89BD-B5026EEED379}" type="datetimeFigureOut">
              <a:rPr lang="en-US" smtClean="0"/>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7566899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B48CFF-A72E-411A-89BD-B5026EEED379}" type="datetimeFigureOut">
              <a:rPr lang="en-US" smtClean="0"/>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920039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B48CFF-A72E-411A-89BD-B5026EEED379}" type="datetimeFigureOut">
              <a:rPr lang="en-US" smtClean="0"/>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3830061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B48CFF-A72E-411A-89BD-B5026EEED379}" type="datetimeFigureOut">
              <a:rPr lang="en-US" smtClean="0"/>
              <a:t>12/16/2020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1997056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B48CFF-A72E-411A-89BD-B5026EEED379}" type="datetimeFigureOut">
              <a:rPr lang="en-US" smtClean="0"/>
              <a:t>12/16/2020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3356849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B48CFF-A72E-411A-89BD-B5026EEED379}" type="datetimeFigureOut">
              <a:rPr lang="en-US" smtClean="0"/>
              <a:t>12/16/2020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5833875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B48CFF-A72E-411A-89BD-B5026EEED379}" type="datetimeFigureOut">
              <a:rPr lang="en-US" smtClean="0"/>
              <a:t>12/16/2020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492016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B48CFF-A72E-411A-89BD-B5026EEED379}" type="datetimeFigureOut">
              <a:rPr lang="en-US" smtClean="0"/>
              <a:t>12/16/2020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24873964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B48CFF-A72E-411A-89BD-B5026EEED379}" type="datetimeFigureOut">
              <a:rPr lang="en-US" smtClean="0"/>
              <a:t>12/16/2020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FC16A7-FFDE-45C9-B6A8-5DE54672A6A1}" type="slidenum">
              <a:rPr lang="en-US" smtClean="0"/>
              <a:t>‹#›</a:t>
            </a:fld>
            <a:endParaRPr lang="en-US"/>
          </a:p>
        </p:txBody>
      </p:sp>
    </p:spTree>
    <p:extLst>
      <p:ext uri="{BB962C8B-B14F-4D97-AF65-F5344CB8AC3E}">
        <p14:creationId xmlns:p14="http://schemas.microsoft.com/office/powerpoint/2010/main" val="1320334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9B48CFF-A72E-411A-89BD-B5026EEED379}" type="datetimeFigureOut">
              <a:rPr lang="en-US" smtClean="0"/>
              <a:t>12/16/2020</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2FC16A7-FFDE-45C9-B6A8-5DE54672A6A1}" type="slidenum">
              <a:rPr lang="en-US" smtClean="0"/>
              <a:t>‹#›</a:t>
            </a:fld>
            <a:endParaRPr lang="en-US"/>
          </a:p>
        </p:txBody>
      </p:sp>
    </p:spTree>
    <p:extLst>
      <p:ext uri="{BB962C8B-B14F-4D97-AF65-F5344CB8AC3E}">
        <p14:creationId xmlns:p14="http://schemas.microsoft.com/office/powerpoint/2010/main" val="33203926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5F892-4B15-4395-9786-5F0CA6796608}"/>
              </a:ext>
            </a:extLst>
          </p:cNvPr>
          <p:cNvSpPr>
            <a:spLocks noGrp="1"/>
          </p:cNvSpPr>
          <p:nvPr>
            <p:ph type="ctrTitle"/>
          </p:nvPr>
        </p:nvSpPr>
        <p:spPr/>
        <p:txBody>
          <a:bodyPr/>
          <a:lstStyle/>
          <a:p>
            <a:r>
              <a:rPr lang="en-US" dirty="0"/>
              <a:t>Quantitative Management Modeling Final Project</a:t>
            </a:r>
          </a:p>
        </p:txBody>
      </p:sp>
      <p:sp>
        <p:nvSpPr>
          <p:cNvPr id="3" name="Subtitle 2">
            <a:extLst>
              <a:ext uri="{FF2B5EF4-FFF2-40B4-BE49-F238E27FC236}">
                <a16:creationId xmlns:a16="http://schemas.microsoft.com/office/drawing/2014/main" id="{37783D4B-09F3-4888-B7E7-4788F2A40A46}"/>
              </a:ext>
            </a:extLst>
          </p:cNvPr>
          <p:cNvSpPr>
            <a:spLocks noGrp="1"/>
          </p:cNvSpPr>
          <p:nvPr>
            <p:ph type="subTitle" idx="1"/>
          </p:nvPr>
        </p:nvSpPr>
        <p:spPr/>
        <p:txBody>
          <a:bodyPr/>
          <a:lstStyle/>
          <a:p>
            <a:r>
              <a:rPr lang="en-US" dirty="0"/>
              <a:t>Jared </a:t>
            </a:r>
            <a:r>
              <a:rPr lang="en-US" dirty="0" err="1"/>
              <a:t>Stadden</a:t>
            </a:r>
            <a:endParaRPr lang="en-US" dirty="0"/>
          </a:p>
          <a:p>
            <a:r>
              <a:rPr lang="en-US" dirty="0"/>
              <a:t>Fall 2020</a:t>
            </a:r>
          </a:p>
        </p:txBody>
      </p:sp>
      <p:pic>
        <p:nvPicPr>
          <p:cNvPr id="4" name="Audio 3">
            <a:hlinkClick r:id="" action="ppaction://media"/>
            <a:extLst>
              <a:ext uri="{FF2B5EF4-FFF2-40B4-BE49-F238E27FC236}">
                <a16:creationId xmlns:a16="http://schemas.microsoft.com/office/drawing/2014/main" id="{742CC5B9-8E78-40DF-95F0-7537B2EE8AE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10548593"/>
      </p:ext>
    </p:extLst>
  </p:cSld>
  <p:clrMapOvr>
    <a:masterClrMapping/>
  </p:clrMapOvr>
  <mc:AlternateContent xmlns:mc="http://schemas.openxmlformats.org/markup-compatibility/2006">
    <mc:Choice xmlns:p14="http://schemas.microsoft.com/office/powerpoint/2010/main" Requires="p14">
      <p:transition spd="slow" p14:dur="2000" advTm="8060"/>
    </mc:Choice>
    <mc:Fallback>
      <p:transition spd="slow" advTm="80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DE64B-5FD2-4B79-9E8C-E62CC6C3F381}"/>
              </a:ext>
            </a:extLst>
          </p:cNvPr>
          <p:cNvSpPr>
            <a:spLocks noGrp="1"/>
          </p:cNvSpPr>
          <p:nvPr>
            <p:ph type="title"/>
          </p:nvPr>
        </p:nvSpPr>
        <p:spPr/>
        <p:txBody>
          <a:bodyPr/>
          <a:lstStyle/>
          <a:p>
            <a:r>
              <a:rPr lang="en-US" dirty="0"/>
              <a:t>The Problem</a:t>
            </a:r>
          </a:p>
        </p:txBody>
      </p:sp>
      <p:sp>
        <p:nvSpPr>
          <p:cNvPr id="3" name="Content Placeholder 2">
            <a:extLst>
              <a:ext uri="{FF2B5EF4-FFF2-40B4-BE49-F238E27FC236}">
                <a16:creationId xmlns:a16="http://schemas.microsoft.com/office/drawing/2014/main" id="{7412E80A-40FA-4A38-9D5F-2639FCED4AD5}"/>
              </a:ext>
            </a:extLst>
          </p:cNvPr>
          <p:cNvSpPr>
            <a:spLocks noGrp="1"/>
          </p:cNvSpPr>
          <p:nvPr>
            <p:ph idx="1"/>
          </p:nvPr>
        </p:nvSpPr>
        <p:spPr/>
        <p:txBody>
          <a:bodyPr/>
          <a:lstStyle/>
          <a:p>
            <a:r>
              <a:rPr lang="en-US" dirty="0"/>
              <a:t>I have been tasked with forming 4 project groups of 3 students each in a 12 person class</a:t>
            </a:r>
          </a:p>
          <a:p>
            <a:r>
              <a:rPr lang="en-US" dirty="0"/>
              <a:t>The assignment of students to groups, however, needs to be done in a way that gives each group an equal chance of doing well on the project. That is, the ability and talent levels of the students should be spread equitably across the groups</a:t>
            </a:r>
          </a:p>
        </p:txBody>
      </p:sp>
      <p:pic>
        <p:nvPicPr>
          <p:cNvPr id="5" name="Audio 4">
            <a:hlinkClick r:id="" action="ppaction://media"/>
            <a:extLst>
              <a:ext uri="{FF2B5EF4-FFF2-40B4-BE49-F238E27FC236}">
                <a16:creationId xmlns:a16="http://schemas.microsoft.com/office/drawing/2014/main" id="{CE6DC931-4C37-4195-9191-34A209E17A2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32242256"/>
      </p:ext>
    </p:extLst>
  </p:cSld>
  <p:clrMapOvr>
    <a:masterClrMapping/>
  </p:clrMapOvr>
  <mc:AlternateContent xmlns:mc="http://schemas.openxmlformats.org/markup-compatibility/2006">
    <mc:Choice xmlns:p14="http://schemas.microsoft.com/office/powerpoint/2010/main" Requires="p14">
      <p:transition spd="slow" p14:dur="2000" advTm="38243"/>
    </mc:Choice>
    <mc:Fallback>
      <p:transition spd="slow" advTm="38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3AA49-60FC-461E-9A4E-1FC1CB3AC7B7}"/>
              </a:ext>
            </a:extLst>
          </p:cNvPr>
          <p:cNvSpPr>
            <a:spLocks noGrp="1"/>
          </p:cNvSpPr>
          <p:nvPr>
            <p:ph type="title"/>
          </p:nvPr>
        </p:nvSpPr>
        <p:spPr/>
        <p:txBody>
          <a:bodyPr/>
          <a:lstStyle/>
          <a:p>
            <a:r>
              <a:rPr lang="en-US" dirty="0"/>
              <a:t>Factors of Success</a:t>
            </a:r>
          </a:p>
        </p:txBody>
      </p:sp>
      <p:sp>
        <p:nvSpPr>
          <p:cNvPr id="3" name="Content Placeholder 2">
            <a:extLst>
              <a:ext uri="{FF2B5EF4-FFF2-40B4-BE49-F238E27FC236}">
                <a16:creationId xmlns:a16="http://schemas.microsoft.com/office/drawing/2014/main" id="{C19C402A-6595-433D-9A1D-45AFD34E77F9}"/>
              </a:ext>
            </a:extLst>
          </p:cNvPr>
          <p:cNvSpPr>
            <a:spLocks noGrp="1"/>
          </p:cNvSpPr>
          <p:nvPr>
            <p:ph idx="1"/>
          </p:nvPr>
        </p:nvSpPr>
        <p:spPr/>
        <p:txBody>
          <a:bodyPr>
            <a:normAutofit fontScale="92500" lnSpcReduction="10000"/>
          </a:bodyPr>
          <a:lstStyle/>
          <a:p>
            <a:r>
              <a:rPr lang="en-US" dirty="0"/>
              <a:t>The three factors I have selected as key drivers of a student’s ability to effectively contribute to a group project are:</a:t>
            </a:r>
          </a:p>
          <a:p>
            <a:pPr lvl="1"/>
            <a:r>
              <a:rPr lang="en-US" dirty="0"/>
              <a:t>GPA (4.0 scale)</a:t>
            </a:r>
          </a:p>
          <a:p>
            <a:pPr lvl="1"/>
            <a:r>
              <a:rPr lang="en-US" dirty="0"/>
              <a:t>Relevant experience (years of experience, capped at 10)</a:t>
            </a:r>
          </a:p>
          <a:p>
            <a:pPr lvl="1"/>
            <a:r>
              <a:rPr lang="en-US" dirty="0"/>
              <a:t>Hours worked per week</a:t>
            </a:r>
          </a:p>
          <a:p>
            <a:pPr marL="457200" lvl="1" indent="0">
              <a:buNone/>
            </a:pPr>
            <a:endParaRPr lang="en-US" dirty="0"/>
          </a:p>
          <a:p>
            <a:r>
              <a:rPr lang="en-US" dirty="0"/>
              <a:t>The values of these factors for each student will be collected via a mandatory survey given to each student</a:t>
            </a:r>
          </a:p>
        </p:txBody>
      </p:sp>
      <p:pic>
        <p:nvPicPr>
          <p:cNvPr id="4" name="Audio 3">
            <a:hlinkClick r:id="" action="ppaction://media"/>
            <a:extLst>
              <a:ext uri="{FF2B5EF4-FFF2-40B4-BE49-F238E27FC236}">
                <a16:creationId xmlns:a16="http://schemas.microsoft.com/office/drawing/2014/main" id="{33CE12CE-947F-408E-8D1F-3D12007472C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99809203"/>
      </p:ext>
    </p:extLst>
  </p:cSld>
  <p:clrMapOvr>
    <a:masterClrMapping/>
  </p:clrMapOvr>
  <mc:AlternateContent xmlns:mc="http://schemas.openxmlformats.org/markup-compatibility/2006">
    <mc:Choice xmlns:p14="http://schemas.microsoft.com/office/powerpoint/2010/main" Requires="p14">
      <p:transition spd="slow" p14:dur="2000" advTm="100474"/>
    </mc:Choice>
    <mc:Fallback>
      <p:transition spd="slow" advTm="100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3AA49-60FC-461E-9A4E-1FC1CB3AC7B7}"/>
              </a:ext>
            </a:extLst>
          </p:cNvPr>
          <p:cNvSpPr>
            <a:spLocks noGrp="1"/>
          </p:cNvSpPr>
          <p:nvPr>
            <p:ph type="title"/>
          </p:nvPr>
        </p:nvSpPr>
        <p:spPr/>
        <p:txBody>
          <a:bodyPr/>
          <a:lstStyle/>
          <a:p>
            <a:r>
              <a:rPr lang="en-US" dirty="0"/>
              <a:t>The Approach</a:t>
            </a:r>
          </a:p>
        </p:txBody>
      </p:sp>
      <p:sp>
        <p:nvSpPr>
          <p:cNvPr id="3" name="Content Placeholder 2">
            <a:extLst>
              <a:ext uri="{FF2B5EF4-FFF2-40B4-BE49-F238E27FC236}">
                <a16:creationId xmlns:a16="http://schemas.microsoft.com/office/drawing/2014/main" id="{C19C402A-6595-433D-9A1D-45AFD34E77F9}"/>
              </a:ext>
            </a:extLst>
          </p:cNvPr>
          <p:cNvSpPr>
            <a:spLocks noGrp="1"/>
          </p:cNvSpPr>
          <p:nvPr>
            <p:ph idx="1"/>
          </p:nvPr>
        </p:nvSpPr>
        <p:spPr/>
        <p:txBody>
          <a:bodyPr/>
          <a:lstStyle/>
          <a:p>
            <a:r>
              <a:rPr lang="en-US" dirty="0"/>
              <a:t>I have decided to solve this problem using the approach of the Transportation Problem</a:t>
            </a:r>
          </a:p>
          <a:p>
            <a:r>
              <a:rPr lang="en-US" dirty="0"/>
              <a:t>The students can each supply one member to a group that demands three members</a:t>
            </a:r>
          </a:p>
          <a:p>
            <a:r>
              <a:rPr lang="en-US" dirty="0"/>
              <a:t>The weight or cost of assignment of a student to a group will be measured by expected contribution to the project as determined by the three factors outlined previously</a:t>
            </a:r>
          </a:p>
        </p:txBody>
      </p:sp>
      <p:pic>
        <p:nvPicPr>
          <p:cNvPr id="4" name="Audio 3">
            <a:hlinkClick r:id="" action="ppaction://media"/>
            <a:extLst>
              <a:ext uri="{FF2B5EF4-FFF2-40B4-BE49-F238E27FC236}">
                <a16:creationId xmlns:a16="http://schemas.microsoft.com/office/drawing/2014/main" id="{C65FD6A9-13F2-41F8-896A-819BEE923D5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22333808"/>
      </p:ext>
    </p:extLst>
  </p:cSld>
  <p:clrMapOvr>
    <a:masterClrMapping/>
  </p:clrMapOvr>
  <mc:AlternateContent xmlns:mc="http://schemas.openxmlformats.org/markup-compatibility/2006">
    <mc:Choice xmlns:p14="http://schemas.microsoft.com/office/powerpoint/2010/main" Requires="p14">
      <p:transition spd="slow" p14:dur="2000" advTm="50790"/>
    </mc:Choice>
    <mc:Fallback>
      <p:transition spd="slow" advTm="50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3AA49-60FC-461E-9A4E-1FC1CB3AC7B7}"/>
              </a:ext>
            </a:extLst>
          </p:cNvPr>
          <p:cNvSpPr>
            <a:spLocks noGrp="1"/>
          </p:cNvSpPr>
          <p:nvPr>
            <p:ph type="title"/>
          </p:nvPr>
        </p:nvSpPr>
        <p:spPr>
          <a:xfrm>
            <a:off x="1484311" y="685800"/>
            <a:ext cx="10018713" cy="653143"/>
          </a:xfrm>
        </p:spPr>
        <p:txBody>
          <a:bodyPr>
            <a:normAutofit fontScale="90000"/>
          </a:bodyPr>
          <a:lstStyle/>
          <a:p>
            <a:r>
              <a:rPr lang="en-US" dirty="0"/>
              <a:t>Formulation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19C402A-6595-433D-9A1D-45AFD34E77F9}"/>
                  </a:ext>
                </a:extLst>
              </p:cNvPr>
              <p:cNvSpPr>
                <a:spLocks noGrp="1"/>
              </p:cNvSpPr>
              <p:nvPr>
                <p:ph idx="1"/>
              </p:nvPr>
            </p:nvSpPr>
            <p:spPr>
              <a:xfrm>
                <a:off x="1484310" y="1632857"/>
                <a:ext cx="10018713" cy="4299857"/>
              </a:xfrm>
            </p:spPr>
            <p:txBody>
              <a:bodyPr>
                <a:normAutofit lnSpcReduction="10000"/>
              </a:bodyPr>
              <a:lstStyle/>
              <a:p>
                <a:r>
                  <a:rPr lang="en-US" dirty="0"/>
                  <a:t>Decision Variables:</a:t>
                </a:r>
              </a:p>
              <a:p>
                <a:pPr marL="0" indent="0">
                  <a:buNone/>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𝑖𝑗</m:t>
                          </m:r>
                        </m:sub>
                      </m:sSub>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eqArr>
                            <m:eqArrPr>
                              <m:ctrlPr>
                                <a:rPr lang="en-US" b="0" i="1" smtClean="0">
                                  <a:latin typeface="Cambria Math" panose="02040503050406030204" pitchFamily="18" charset="0"/>
                                </a:rPr>
                              </m:ctrlPr>
                            </m:eqArrPr>
                            <m:e>
                              <m:r>
                                <a:rPr lang="en-US" b="0" i="1" smtClean="0">
                                  <a:latin typeface="Cambria Math" panose="02040503050406030204" pitchFamily="18" charset="0"/>
                                </a:rPr>
                                <m:t>1    </m:t>
                              </m:r>
                              <m:r>
                                <a:rPr lang="en-US" b="0" i="1" smtClean="0">
                                  <a:latin typeface="Cambria Math" panose="02040503050406030204" pitchFamily="18" charset="0"/>
                                </a:rPr>
                                <m:t>𝑖𝑓</m:t>
                              </m:r>
                              <m:r>
                                <a:rPr lang="en-US" b="0" i="1" smtClean="0">
                                  <a:latin typeface="Cambria Math" panose="02040503050406030204" pitchFamily="18" charset="0"/>
                                </a:rPr>
                                <m:t> </m:t>
                              </m:r>
                              <m:r>
                                <a:rPr lang="en-US" b="0" i="1" smtClean="0">
                                  <a:latin typeface="Cambria Math" panose="02040503050406030204" pitchFamily="18" charset="0"/>
                                </a:rPr>
                                <m:t>𝑠𝑡𝑢𝑑𝑒𝑛𝑡</m:t>
                              </m:r>
                              <m:r>
                                <a:rPr lang="en-US" b="0" i="1" smtClean="0">
                                  <a:latin typeface="Cambria Math" panose="02040503050406030204" pitchFamily="18" charset="0"/>
                                </a:rPr>
                                <m:t> </m:t>
                              </m:r>
                              <m:r>
                                <a:rPr lang="en-US" b="0" i="1" smtClean="0">
                                  <a:latin typeface="Cambria Math" panose="02040503050406030204" pitchFamily="18" charset="0"/>
                                </a:rPr>
                                <m:t>𝑖</m:t>
                              </m:r>
                              <m:r>
                                <a:rPr lang="en-US" b="0" i="1" smtClean="0">
                                  <a:latin typeface="Cambria Math" panose="02040503050406030204" pitchFamily="18" charset="0"/>
                                </a:rPr>
                                <m:t> </m:t>
                              </m:r>
                              <m:r>
                                <a:rPr lang="en-US" b="0" i="1" smtClean="0">
                                  <a:latin typeface="Cambria Math" panose="02040503050406030204" pitchFamily="18" charset="0"/>
                                </a:rPr>
                                <m:t>𝑖𝑠</m:t>
                              </m:r>
                              <m:r>
                                <a:rPr lang="en-US" b="0" i="1" smtClean="0">
                                  <a:latin typeface="Cambria Math" panose="02040503050406030204" pitchFamily="18" charset="0"/>
                                </a:rPr>
                                <m:t> </m:t>
                              </m:r>
                              <m:r>
                                <a:rPr lang="en-US" b="0" i="1" smtClean="0">
                                  <a:latin typeface="Cambria Math" panose="02040503050406030204" pitchFamily="18" charset="0"/>
                                </a:rPr>
                                <m:t>𝑎𝑠𝑠𝑖𝑔𝑛𝑒𝑑</m:t>
                              </m:r>
                              <m:r>
                                <a:rPr lang="en-US" b="0" i="1" smtClean="0">
                                  <a:latin typeface="Cambria Math" panose="02040503050406030204" pitchFamily="18" charset="0"/>
                                </a:rPr>
                                <m:t> </m:t>
                              </m:r>
                              <m:r>
                                <a:rPr lang="en-US" b="0" i="1" smtClean="0">
                                  <a:latin typeface="Cambria Math" panose="02040503050406030204" pitchFamily="18" charset="0"/>
                                </a:rPr>
                                <m:t>𝑡𝑜</m:t>
                              </m:r>
                              <m:r>
                                <a:rPr lang="en-US" b="0" i="1" smtClean="0">
                                  <a:latin typeface="Cambria Math" panose="02040503050406030204" pitchFamily="18" charset="0"/>
                                </a:rPr>
                                <m:t> </m:t>
                              </m:r>
                              <m:r>
                                <a:rPr lang="en-US" b="0" i="1" smtClean="0">
                                  <a:latin typeface="Cambria Math" panose="02040503050406030204" pitchFamily="18" charset="0"/>
                                </a:rPr>
                                <m:t>𝑔𝑟𝑜𝑢𝑝</m:t>
                              </m:r>
                              <m:r>
                                <a:rPr lang="en-US" b="0" i="1" smtClean="0">
                                  <a:latin typeface="Cambria Math" panose="02040503050406030204" pitchFamily="18" charset="0"/>
                                </a:rPr>
                                <m:t> </m:t>
                              </m:r>
                              <m:r>
                                <a:rPr lang="en-US" b="0" i="1" smtClean="0">
                                  <a:latin typeface="Cambria Math" panose="02040503050406030204" pitchFamily="18" charset="0"/>
                                </a:rPr>
                                <m:t>𝑗</m:t>
                              </m:r>
                            </m:e>
                            <m:e>
                              <m:r>
                                <a:rPr lang="en-US" b="0" i="1" smtClean="0">
                                  <a:latin typeface="Cambria Math" panose="02040503050406030204" pitchFamily="18" charset="0"/>
                                </a:rPr>
                                <m:t>0    </m:t>
                              </m:r>
                              <m:r>
                                <a:rPr lang="en-US" b="0" i="1" smtClean="0">
                                  <a:latin typeface="Cambria Math" panose="02040503050406030204" pitchFamily="18" charset="0"/>
                                </a:rPr>
                                <m:t>𝑜𝑡h𝑒𝑟𝑤𝑖𝑠𝑒</m:t>
                              </m:r>
                              <m:r>
                                <a:rPr lang="en-US" b="0" i="1" smtClean="0">
                                  <a:latin typeface="Cambria Math" panose="02040503050406030204" pitchFamily="18" charset="0"/>
                                </a:rPr>
                                <m:t>                                                  </m:t>
                              </m:r>
                            </m:e>
                          </m:eqArr>
                        </m:e>
                      </m:d>
                    </m:oMath>
                  </m:oMathPara>
                </a14:m>
                <a:endParaRPr lang="en-US" dirty="0"/>
              </a:p>
              <a:p>
                <a:pPr marL="0" indent="0">
                  <a:buNone/>
                </a:pPr>
                <a:r>
                  <a:rPr lang="en-US" b="0" dirty="0"/>
                  <a:t>                                             where </a:t>
                </a:r>
                <a14:m>
                  <m:oMath xmlns:m="http://schemas.openxmlformats.org/officeDocument/2006/math">
                    <m:r>
                      <a:rPr lang="en-US" b="0" i="1" smtClean="0">
                        <a:latin typeface="Cambria Math" panose="02040503050406030204" pitchFamily="18" charset="0"/>
                      </a:rPr>
                      <m:t>𝑖</m:t>
                    </m:r>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1:12,  </m:t>
                    </m:r>
                    <m:r>
                      <a:rPr lang="en-US" b="0" i="1" smtClean="0">
                        <a:latin typeface="Cambria Math" panose="02040503050406030204" pitchFamily="18" charset="0"/>
                        <a:ea typeface="Cambria Math" panose="02040503050406030204" pitchFamily="18" charset="0"/>
                      </a:rPr>
                      <m:t>𝑗</m:t>
                    </m:r>
                    <m:r>
                      <a:rPr lang="en-US" b="0" i="1" smtClean="0">
                        <a:latin typeface="Cambria Math" panose="02040503050406030204" pitchFamily="18" charset="0"/>
                        <a:ea typeface="Cambria Math" panose="02040503050406030204" pitchFamily="18" charset="0"/>
                      </a:rPr>
                      <m:t>∈1:4</m:t>
                    </m:r>
                  </m:oMath>
                </a14:m>
                <a:endParaRPr lang="en-US" dirty="0"/>
              </a:p>
              <a:p>
                <a:r>
                  <a:rPr lang="en-US" dirty="0"/>
                  <a:t>Objective Function:</a:t>
                </a:r>
              </a:p>
              <a:p>
                <a:pPr marL="0" indent="0">
                  <a:buNone/>
                </a:pPr>
                <a14:m>
                  <m:oMathPara xmlns:m="http://schemas.openxmlformats.org/officeDocument/2006/math">
                    <m:oMathParaPr>
                      <m:jc m:val="center"/>
                    </m:oMathParaPr>
                    <m:oMath xmlns:m="http://schemas.openxmlformats.org/officeDocument/2006/math">
                      <m:r>
                        <a:rPr lang="en-US" b="0" i="1" smtClean="0">
                          <a:latin typeface="Cambria Math" panose="02040503050406030204" pitchFamily="18" charset="0"/>
                        </a:rPr>
                        <m:t>𝑀𝑖𝑛𝑖𝑚𝑖𝑧𝑒</m:t>
                      </m:r>
                      <m:r>
                        <a:rPr lang="en-US" b="0" i="1" smtClean="0">
                          <a:latin typeface="Cambria Math" panose="02040503050406030204" pitchFamily="18" charset="0"/>
                        </a:rPr>
                        <m:t>  </m:t>
                      </m:r>
                      <m:r>
                        <a:rPr lang="en-US" b="0" i="1" smtClean="0">
                          <a:latin typeface="Cambria Math" panose="02040503050406030204" pitchFamily="18" charset="0"/>
                        </a:rPr>
                        <m:t>𝑍</m:t>
                      </m:r>
                      <m:r>
                        <a:rPr lang="en-US" b="0" i="1" smtClean="0">
                          <a:latin typeface="Cambria Math" panose="02040503050406030204" pitchFamily="18" charset="0"/>
                        </a:rPr>
                        <m:t>=</m:t>
                      </m:r>
                      <m:nary>
                        <m:naryPr>
                          <m:chr m:val="∑"/>
                          <m:supHide m:val="on"/>
                          <m:ctrlPr>
                            <a:rPr lang="en-US" b="0" i="1" smtClean="0">
                              <a:latin typeface="Cambria Math" panose="02040503050406030204" pitchFamily="18" charset="0"/>
                            </a:rPr>
                          </m:ctrlPr>
                        </m:naryPr>
                        <m:sub>
                          <m:r>
                            <m:rPr>
                              <m:brk m:alnAt="7"/>
                            </m:rPr>
                            <a:rPr lang="en-US" b="0" i="1" smtClean="0">
                              <a:latin typeface="Cambria Math" panose="02040503050406030204" pitchFamily="18" charset="0"/>
                            </a:rPr>
                            <m:t>𝑗</m:t>
                          </m:r>
                        </m:sub>
                        <m:sup/>
                        <m:e>
                          <m:nary>
                            <m:naryPr>
                              <m:chr m:val="∑"/>
                              <m:supHide m:val="on"/>
                              <m:ctrlPr>
                                <a:rPr lang="en-US" b="0" i="1" smtClean="0">
                                  <a:latin typeface="Cambria Math" panose="02040503050406030204" pitchFamily="18" charset="0"/>
                                </a:rPr>
                              </m:ctrlPr>
                            </m:naryPr>
                            <m:sub>
                              <m:r>
                                <m:rPr>
                                  <m:brk m:alnAt="7"/>
                                </m:rPr>
                                <a:rPr lang="en-US" b="0" i="1" smtClean="0">
                                  <a:latin typeface="Cambria Math" panose="02040503050406030204" pitchFamily="18" charset="0"/>
                                </a:rPr>
                                <m:t>𝑖</m:t>
                              </m:r>
                            </m:sub>
                            <m:sup/>
                            <m:e>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𝑖𝑗</m:t>
                                  </m:r>
                                </m:sub>
                              </m:sSub>
                            </m:e>
                          </m:nary>
                        </m:e>
                      </m:nary>
                    </m:oMath>
                  </m:oMathPara>
                </a14:m>
                <a:endParaRPr lang="en-US" dirty="0"/>
              </a:p>
              <a:p>
                <a:r>
                  <a:rPr lang="en-US" dirty="0"/>
                  <a:t>Weights:</a:t>
                </a:r>
              </a:p>
              <a:p>
                <a:pPr marL="0" indent="0">
                  <a:buNone/>
                </a:pPr>
                <a:r>
                  <a:rPr lang="en-US" dirty="0"/>
                  <a:t>The weights are computed as: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𝑖</m:t>
                        </m:r>
                      </m:sub>
                    </m:sSub>
                    <m:r>
                      <a:rPr lang="en-US" b="0" i="1" smtClean="0">
                        <a:latin typeface="Cambria Math" panose="02040503050406030204" pitchFamily="18" charset="0"/>
                      </a:rPr>
                      <m:t>=</m:t>
                    </m:r>
                  </m:oMath>
                </a14:m>
                <a:r>
                  <a:rPr lang="en-US" dirty="0"/>
                  <a:t>  GPA</a:t>
                </a:r>
                <a:r>
                  <a:rPr lang="en-US" baseline="-25000" dirty="0"/>
                  <a:t>i</a:t>
                </a:r>
                <a:r>
                  <a:rPr lang="en-US" dirty="0"/>
                  <a:t> + 0.5Experience</a:t>
                </a:r>
                <a:r>
                  <a:rPr lang="en-US" baseline="-25000" dirty="0"/>
                  <a:t>i</a:t>
                </a:r>
                <a:r>
                  <a:rPr lang="en-US" dirty="0"/>
                  <a:t> – 0.04WorkHrs</a:t>
                </a:r>
                <a:r>
                  <a:rPr lang="en-US" baseline="-25000" dirty="0"/>
                  <a:t>i</a:t>
                </a:r>
                <a:endParaRPr lang="en-US" dirty="0"/>
              </a:p>
            </p:txBody>
          </p:sp>
        </mc:Choice>
        <mc:Fallback>
          <p:sp>
            <p:nvSpPr>
              <p:cNvPr id="3" name="Content Placeholder 2">
                <a:extLst>
                  <a:ext uri="{FF2B5EF4-FFF2-40B4-BE49-F238E27FC236}">
                    <a16:creationId xmlns:a16="http://schemas.microsoft.com/office/drawing/2014/main" id="{C19C402A-6595-433D-9A1D-45AFD34E77F9}"/>
                  </a:ext>
                </a:extLst>
              </p:cNvPr>
              <p:cNvSpPr>
                <a:spLocks noGrp="1" noRot="1" noChangeAspect="1" noMove="1" noResize="1" noEditPoints="1" noAdjustHandles="1" noChangeArrowheads="1" noChangeShapeType="1" noTextEdit="1"/>
              </p:cNvSpPr>
              <p:nvPr>
                <p:ph idx="1"/>
              </p:nvPr>
            </p:nvSpPr>
            <p:spPr>
              <a:xfrm>
                <a:off x="1484310" y="1632857"/>
                <a:ext cx="10018713" cy="4299857"/>
              </a:xfrm>
              <a:blipFill>
                <a:blip r:embed="rId4"/>
                <a:stretch>
                  <a:fillRect l="-1521" t="-4539" b="-2411"/>
                </a:stretch>
              </a:blipFill>
            </p:spPr>
            <p:txBody>
              <a:bodyPr/>
              <a:lstStyle/>
              <a:p>
                <a:r>
                  <a:rPr lang="en-US">
                    <a:noFill/>
                  </a:rPr>
                  <a:t> </a:t>
                </a:r>
              </a:p>
            </p:txBody>
          </p:sp>
        </mc:Fallback>
      </mc:AlternateContent>
      <p:pic>
        <p:nvPicPr>
          <p:cNvPr id="4" name="Audio 3">
            <a:hlinkClick r:id="" action="ppaction://media"/>
            <a:extLst>
              <a:ext uri="{FF2B5EF4-FFF2-40B4-BE49-F238E27FC236}">
                <a16:creationId xmlns:a16="http://schemas.microsoft.com/office/drawing/2014/main" id="{AA598887-C38F-4277-9A2D-108BD6972D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289881260"/>
      </p:ext>
    </p:extLst>
  </p:cSld>
  <p:clrMapOvr>
    <a:masterClrMapping/>
  </p:clrMapOvr>
  <mc:AlternateContent xmlns:mc="http://schemas.openxmlformats.org/markup-compatibility/2006">
    <mc:Choice xmlns:p14="http://schemas.microsoft.com/office/powerpoint/2010/main" Requires="p14">
      <p:transition spd="slow" p14:dur="2000" advTm="99335"/>
    </mc:Choice>
    <mc:Fallback>
      <p:transition spd="slow" advTm="99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3AA49-60FC-461E-9A4E-1FC1CB3AC7B7}"/>
              </a:ext>
            </a:extLst>
          </p:cNvPr>
          <p:cNvSpPr>
            <a:spLocks noGrp="1"/>
          </p:cNvSpPr>
          <p:nvPr>
            <p:ph type="title"/>
          </p:nvPr>
        </p:nvSpPr>
        <p:spPr>
          <a:xfrm>
            <a:off x="1484311" y="685800"/>
            <a:ext cx="10018713" cy="664029"/>
          </a:xfrm>
        </p:spPr>
        <p:txBody>
          <a:bodyPr>
            <a:normAutofit fontScale="90000"/>
          </a:bodyPr>
          <a:lstStyle/>
          <a:p>
            <a:r>
              <a:rPr lang="en-US" dirty="0"/>
              <a:t>Formulation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19C402A-6595-433D-9A1D-45AFD34E77F9}"/>
                  </a:ext>
                </a:extLst>
              </p:cNvPr>
              <p:cNvSpPr>
                <a:spLocks noGrp="1"/>
              </p:cNvSpPr>
              <p:nvPr>
                <p:ph idx="1"/>
              </p:nvPr>
            </p:nvSpPr>
            <p:spPr>
              <a:xfrm>
                <a:off x="1484310" y="1480457"/>
                <a:ext cx="10018713" cy="4767943"/>
              </a:xfrm>
            </p:spPr>
            <p:txBody>
              <a:bodyPr>
                <a:normAutofit fontScale="85000" lnSpcReduction="10000"/>
              </a:bodyPr>
              <a:lstStyle/>
              <a:p>
                <a:r>
                  <a:rPr lang="en-US" dirty="0"/>
                  <a:t>Constraints:</a:t>
                </a:r>
              </a:p>
              <a:p>
                <a:pPr lvl="1"/>
                <a:r>
                  <a:rPr lang="en-US" dirty="0"/>
                  <a:t>Each group gets three members:</a:t>
                </a:r>
              </a:p>
              <a:p>
                <a:pPr marL="457200" lvl="1" indent="0">
                  <a:buNone/>
                </a:pPr>
                <a14:m>
                  <m:oMathPara xmlns:m="http://schemas.openxmlformats.org/officeDocument/2006/math">
                    <m:oMathParaPr>
                      <m:jc m:val="centerGroup"/>
                    </m:oMathParaPr>
                    <m:oMath xmlns:m="http://schemas.openxmlformats.org/officeDocument/2006/math">
                      <m:nary>
                        <m:naryPr>
                          <m:chr m:val="∑"/>
                          <m:ctrlPr>
                            <a:rPr lang="en-US"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12</m:t>
                          </m:r>
                        </m:sup>
                        <m:e>
                          <m:sSub>
                            <m:sSubPr>
                              <m:ctrlPr>
                                <a:rPr lang="en-US"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𝑖𝑗</m:t>
                              </m:r>
                            </m:sub>
                          </m:sSub>
                        </m:e>
                      </m:nary>
                      <m:r>
                        <a:rPr lang="en-US" b="0" i="1" smtClean="0">
                          <a:latin typeface="Cambria Math" panose="02040503050406030204" pitchFamily="18" charset="0"/>
                        </a:rPr>
                        <m:t>=3</m:t>
                      </m:r>
                    </m:oMath>
                  </m:oMathPara>
                </a14:m>
                <a:endParaRPr lang="en-US" dirty="0"/>
              </a:p>
              <a:p>
                <a:pPr lvl="1"/>
                <a:r>
                  <a:rPr lang="en-US" dirty="0"/>
                  <a:t>Each student is assigned to only one group:</a:t>
                </a:r>
              </a:p>
              <a:p>
                <a:pPr marL="457200" lvl="1" indent="0">
                  <a:buNone/>
                </a:pPr>
                <a14:m>
                  <m:oMathPara xmlns:m="http://schemas.openxmlformats.org/officeDocument/2006/math">
                    <m:oMathParaPr>
                      <m:jc m:val="centerGroup"/>
                    </m:oMathParaPr>
                    <m:oMath xmlns:m="http://schemas.openxmlformats.org/officeDocument/2006/math">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𝑗</m:t>
                          </m:r>
                          <m:r>
                            <a:rPr lang="en-US" i="1">
                              <a:latin typeface="Cambria Math" panose="02040503050406030204" pitchFamily="18" charset="0"/>
                            </a:rPr>
                            <m:t>=1</m:t>
                          </m:r>
                        </m:sub>
                        <m:sup>
                          <m:r>
                            <a:rPr lang="en-US" b="0" i="1" smtClean="0">
                              <a:latin typeface="Cambria Math" panose="02040503050406030204" pitchFamily="18" charset="0"/>
                            </a:rPr>
                            <m:t>4</m:t>
                          </m:r>
                        </m:sup>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𝑖𝑗</m:t>
                              </m:r>
                            </m:sub>
                          </m:sSub>
                        </m:e>
                      </m:nary>
                      <m:r>
                        <a:rPr lang="en-US" b="0" i="1" smtClean="0">
                          <a:latin typeface="Cambria Math" panose="02040503050406030204" pitchFamily="18" charset="0"/>
                        </a:rPr>
                        <m:t>=1</m:t>
                      </m:r>
                    </m:oMath>
                  </m:oMathPara>
                </a14:m>
                <a:endParaRPr lang="en-US" dirty="0"/>
              </a:p>
              <a:p>
                <a:pPr lvl="1"/>
                <a:r>
                  <a:rPr lang="en-US" dirty="0"/>
                  <a:t>Total group contribution can’t greatly exceed average expectations:</a:t>
                </a:r>
              </a:p>
              <a:p>
                <a:pPr marL="457200" lvl="1" indent="0">
                  <a:buNone/>
                </a:pPr>
                <a14:m>
                  <m:oMathPara xmlns:m="http://schemas.openxmlformats.org/officeDocument/2006/math">
                    <m:oMathParaPr>
                      <m:jc m:val="centerGroup"/>
                    </m:oMathParaPr>
                    <m:oMath xmlns:m="http://schemas.openxmlformats.org/officeDocument/2006/math">
                      <m:nary>
                        <m:naryPr>
                          <m:chr m:val="∑"/>
                          <m:supHide m:val="on"/>
                          <m:ctrlPr>
                            <a:rPr lang="en-US" i="1" smtClean="0">
                              <a:latin typeface="Cambria Math" panose="02040503050406030204" pitchFamily="18" charset="0"/>
                            </a:rPr>
                          </m:ctrlPr>
                        </m:naryPr>
                        <m:sub>
                          <m:r>
                            <m:rPr>
                              <m:brk m:alnAt="7"/>
                            </m:rPr>
                            <a:rPr lang="en-US" i="1">
                              <a:latin typeface="Cambria Math" panose="02040503050406030204" pitchFamily="18" charset="0"/>
                            </a:rPr>
                            <m:t>𝑖</m:t>
                          </m:r>
                        </m:sub>
                        <m:sup/>
                        <m:e>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𝑖𝑗</m:t>
                              </m:r>
                            </m:sub>
                          </m:sSub>
                        </m:e>
                      </m:nary>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9.5    ∀</m:t>
                      </m:r>
                      <m:r>
                        <a:rPr lang="en-US" b="0" i="1" smtClean="0">
                          <a:latin typeface="Cambria Math" panose="02040503050406030204" pitchFamily="18" charset="0"/>
                          <a:ea typeface="Cambria Math" panose="02040503050406030204" pitchFamily="18" charset="0"/>
                        </a:rPr>
                        <m:t>𝑗</m:t>
                      </m:r>
                    </m:oMath>
                  </m:oMathPara>
                </a14:m>
                <a:endParaRPr lang="en-US" dirty="0"/>
              </a:p>
              <a:p>
                <a:pPr lvl="1"/>
                <a:r>
                  <a:rPr lang="en-US" dirty="0"/>
                  <a:t>Each variable can only take binary values (0,1):</a:t>
                </a:r>
              </a:p>
              <a:p>
                <a:pPr marL="457200" lvl="1" indent="0">
                  <a:buNone/>
                </a:pPr>
                <a:r>
                  <a:rPr lang="en-US" dirty="0"/>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𝑖𝑗</m:t>
                        </m:r>
                      </m:sub>
                    </m:sSub>
                  </m:oMath>
                </a14:m>
                <a:r>
                  <a:rPr lang="en-US" dirty="0"/>
                  <a:t> binary </a:t>
                </a:r>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𝑖</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𝑗</m:t>
                    </m:r>
                  </m:oMath>
                </a14:m>
                <a:endParaRPr lang="en-US" dirty="0"/>
              </a:p>
              <a:p>
                <a:pPr marL="0" indent="0">
                  <a:buNone/>
                </a:pPr>
                <a:endParaRPr lang="en-US" dirty="0"/>
              </a:p>
            </p:txBody>
          </p:sp>
        </mc:Choice>
        <mc:Fallback>
          <p:sp>
            <p:nvSpPr>
              <p:cNvPr id="3" name="Content Placeholder 2">
                <a:extLst>
                  <a:ext uri="{FF2B5EF4-FFF2-40B4-BE49-F238E27FC236}">
                    <a16:creationId xmlns:a16="http://schemas.microsoft.com/office/drawing/2014/main" id="{C19C402A-6595-433D-9A1D-45AFD34E77F9}"/>
                  </a:ext>
                </a:extLst>
              </p:cNvPr>
              <p:cNvSpPr>
                <a:spLocks noGrp="1" noRot="1" noChangeAspect="1" noMove="1" noResize="1" noEditPoints="1" noAdjustHandles="1" noChangeArrowheads="1" noChangeShapeType="1" noTextEdit="1"/>
              </p:cNvSpPr>
              <p:nvPr>
                <p:ph idx="1"/>
              </p:nvPr>
            </p:nvSpPr>
            <p:spPr>
              <a:xfrm>
                <a:off x="1484310" y="1480457"/>
                <a:ext cx="10018713" cy="4767943"/>
              </a:xfrm>
              <a:blipFill>
                <a:blip r:embed="rId4"/>
                <a:stretch>
                  <a:fillRect l="-1156" t="-5754"/>
                </a:stretch>
              </a:blipFill>
            </p:spPr>
            <p:txBody>
              <a:bodyPr/>
              <a:lstStyle/>
              <a:p>
                <a:r>
                  <a:rPr lang="en-US">
                    <a:noFill/>
                  </a:rPr>
                  <a:t> </a:t>
                </a:r>
              </a:p>
            </p:txBody>
          </p:sp>
        </mc:Fallback>
      </mc:AlternateContent>
      <p:pic>
        <p:nvPicPr>
          <p:cNvPr id="5" name="Audio 4">
            <a:hlinkClick r:id="" action="ppaction://media"/>
            <a:extLst>
              <a:ext uri="{FF2B5EF4-FFF2-40B4-BE49-F238E27FC236}">
                <a16:creationId xmlns:a16="http://schemas.microsoft.com/office/drawing/2014/main" id="{AA4024CF-8A4E-4571-AD6C-2CD8DE0265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8740350"/>
      </p:ext>
    </p:extLst>
  </p:cSld>
  <p:clrMapOvr>
    <a:masterClrMapping/>
  </p:clrMapOvr>
  <mc:AlternateContent xmlns:mc="http://schemas.openxmlformats.org/markup-compatibility/2006">
    <mc:Choice xmlns:p14="http://schemas.microsoft.com/office/powerpoint/2010/main" Requires="p14">
      <p:transition spd="slow" p14:dur="2000" advTm="144269"/>
    </mc:Choice>
    <mc:Fallback>
      <p:transition spd="slow" advTm="1442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3AA49-60FC-461E-9A4E-1FC1CB3AC7B7}"/>
              </a:ext>
            </a:extLst>
          </p:cNvPr>
          <p:cNvSpPr>
            <a:spLocks noGrp="1"/>
          </p:cNvSpPr>
          <p:nvPr>
            <p:ph type="title"/>
          </p:nvPr>
        </p:nvSpPr>
        <p:spPr>
          <a:xfrm>
            <a:off x="1484311" y="685801"/>
            <a:ext cx="10018713" cy="598714"/>
          </a:xfrm>
        </p:spPr>
        <p:txBody>
          <a:bodyPr>
            <a:normAutofit fontScale="90000"/>
          </a:bodyPr>
          <a:lstStyle/>
          <a:p>
            <a:r>
              <a:rPr lang="en-US" dirty="0"/>
              <a:t>Student Data</a:t>
            </a:r>
          </a:p>
        </p:txBody>
      </p:sp>
      <p:graphicFrame>
        <p:nvGraphicFramePr>
          <p:cNvPr id="4" name="Content Placeholder 3">
            <a:extLst>
              <a:ext uri="{FF2B5EF4-FFF2-40B4-BE49-F238E27FC236}">
                <a16:creationId xmlns:a16="http://schemas.microsoft.com/office/drawing/2014/main" id="{81476B09-4EBD-4BE3-9AF8-BB1545D9E814}"/>
              </a:ext>
            </a:extLst>
          </p:cNvPr>
          <p:cNvGraphicFramePr>
            <a:graphicFrameLocks noGrp="1"/>
          </p:cNvGraphicFramePr>
          <p:nvPr>
            <p:ph idx="1"/>
            <p:extLst>
              <p:ext uri="{D42A27DB-BD31-4B8C-83A1-F6EECF244321}">
                <p14:modId xmlns:p14="http://schemas.microsoft.com/office/powerpoint/2010/main" val="2275809970"/>
              </p:ext>
            </p:extLst>
          </p:nvPr>
        </p:nvGraphicFramePr>
        <p:xfrm>
          <a:off x="1484311" y="1524001"/>
          <a:ext cx="10018712" cy="4397827"/>
        </p:xfrm>
        <a:graphic>
          <a:graphicData uri="http://schemas.openxmlformats.org/drawingml/2006/table">
            <a:tbl>
              <a:tblPr>
                <a:tableStyleId>{5C22544A-7EE6-4342-B048-85BDC9FD1C3A}</a:tableStyleId>
              </a:tblPr>
              <a:tblGrid>
                <a:gridCol w="1040195">
                  <a:extLst>
                    <a:ext uri="{9D8B030D-6E8A-4147-A177-3AD203B41FA5}">
                      <a16:colId xmlns:a16="http://schemas.microsoft.com/office/drawing/2014/main" val="1327014761"/>
                    </a:ext>
                  </a:extLst>
                </a:gridCol>
                <a:gridCol w="875953">
                  <a:extLst>
                    <a:ext uri="{9D8B030D-6E8A-4147-A177-3AD203B41FA5}">
                      <a16:colId xmlns:a16="http://schemas.microsoft.com/office/drawing/2014/main" val="2002049982"/>
                    </a:ext>
                  </a:extLst>
                </a:gridCol>
                <a:gridCol w="1058442">
                  <a:extLst>
                    <a:ext uri="{9D8B030D-6E8A-4147-A177-3AD203B41FA5}">
                      <a16:colId xmlns:a16="http://schemas.microsoft.com/office/drawing/2014/main" val="3734503948"/>
                    </a:ext>
                  </a:extLst>
                </a:gridCol>
                <a:gridCol w="875953">
                  <a:extLst>
                    <a:ext uri="{9D8B030D-6E8A-4147-A177-3AD203B41FA5}">
                      <a16:colId xmlns:a16="http://schemas.microsoft.com/office/drawing/2014/main" val="3771848951"/>
                    </a:ext>
                  </a:extLst>
                </a:gridCol>
                <a:gridCol w="1204435">
                  <a:extLst>
                    <a:ext uri="{9D8B030D-6E8A-4147-A177-3AD203B41FA5}">
                      <a16:colId xmlns:a16="http://schemas.microsoft.com/office/drawing/2014/main" val="969225113"/>
                    </a:ext>
                  </a:extLst>
                </a:gridCol>
                <a:gridCol w="1040195">
                  <a:extLst>
                    <a:ext uri="{9D8B030D-6E8A-4147-A177-3AD203B41FA5}">
                      <a16:colId xmlns:a16="http://schemas.microsoft.com/office/drawing/2014/main" val="2775086208"/>
                    </a:ext>
                  </a:extLst>
                </a:gridCol>
                <a:gridCol w="875953">
                  <a:extLst>
                    <a:ext uri="{9D8B030D-6E8A-4147-A177-3AD203B41FA5}">
                      <a16:colId xmlns:a16="http://schemas.microsoft.com/office/drawing/2014/main" val="1496211834"/>
                    </a:ext>
                  </a:extLst>
                </a:gridCol>
                <a:gridCol w="1003696">
                  <a:extLst>
                    <a:ext uri="{9D8B030D-6E8A-4147-A177-3AD203B41FA5}">
                      <a16:colId xmlns:a16="http://schemas.microsoft.com/office/drawing/2014/main" val="3553501408"/>
                    </a:ext>
                  </a:extLst>
                </a:gridCol>
                <a:gridCol w="875953">
                  <a:extLst>
                    <a:ext uri="{9D8B030D-6E8A-4147-A177-3AD203B41FA5}">
                      <a16:colId xmlns:a16="http://schemas.microsoft.com/office/drawing/2014/main" val="2036407172"/>
                    </a:ext>
                  </a:extLst>
                </a:gridCol>
                <a:gridCol w="1167937">
                  <a:extLst>
                    <a:ext uri="{9D8B030D-6E8A-4147-A177-3AD203B41FA5}">
                      <a16:colId xmlns:a16="http://schemas.microsoft.com/office/drawing/2014/main" val="2768972345"/>
                    </a:ext>
                  </a:extLst>
                </a:gridCol>
              </a:tblGrid>
              <a:tr h="628261">
                <a:tc>
                  <a:txBody>
                    <a:bodyPr/>
                    <a:lstStyle/>
                    <a:p>
                      <a:pPr algn="ctr" fontAlgn="b"/>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dirty="0">
                          <a:solidFill>
                            <a:schemeClr val="tx1"/>
                          </a:solidFill>
                          <a:effectLst/>
                        </a:rPr>
                        <a:t>GPA</a:t>
                      </a:r>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dirty="0">
                          <a:solidFill>
                            <a:schemeClr val="tx1"/>
                          </a:solidFill>
                          <a:effectLst/>
                        </a:rPr>
                        <a:t>Experience</a:t>
                      </a:r>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dirty="0">
                          <a:solidFill>
                            <a:schemeClr val="tx1"/>
                          </a:solidFill>
                          <a:effectLst/>
                        </a:rPr>
                        <a:t>Work </a:t>
                      </a:r>
                      <a:r>
                        <a:rPr lang="en-US" sz="1600" b="1" u="none" strike="noStrike" baseline="0" dirty="0" err="1">
                          <a:solidFill>
                            <a:schemeClr val="tx1"/>
                          </a:solidFill>
                          <a:effectLst/>
                        </a:rPr>
                        <a:t>Hrs</a:t>
                      </a:r>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dirty="0">
                          <a:solidFill>
                            <a:schemeClr val="tx1"/>
                          </a:solidFill>
                          <a:effectLst/>
                        </a:rPr>
                        <a:t>Expected  Contribution</a:t>
                      </a:r>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dirty="0">
                          <a:solidFill>
                            <a:schemeClr val="tx1"/>
                          </a:solidFill>
                          <a:effectLst/>
                        </a:rPr>
                        <a:t>GPA</a:t>
                      </a:r>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dirty="0">
                          <a:solidFill>
                            <a:schemeClr val="tx1"/>
                          </a:solidFill>
                          <a:effectLst/>
                        </a:rPr>
                        <a:t>Experience</a:t>
                      </a:r>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dirty="0">
                          <a:solidFill>
                            <a:schemeClr val="tx1"/>
                          </a:solidFill>
                          <a:effectLst/>
                        </a:rPr>
                        <a:t>Work </a:t>
                      </a:r>
                      <a:r>
                        <a:rPr lang="en-US" sz="1600" b="1" u="none" strike="noStrike" baseline="0" dirty="0" err="1">
                          <a:solidFill>
                            <a:schemeClr val="tx1"/>
                          </a:solidFill>
                          <a:effectLst/>
                        </a:rPr>
                        <a:t>Hrs</a:t>
                      </a:r>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dirty="0">
                          <a:solidFill>
                            <a:schemeClr val="tx1"/>
                          </a:solidFill>
                          <a:effectLst/>
                        </a:rPr>
                        <a:t>Expected Contribution</a:t>
                      </a:r>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2707954741"/>
                  </a:ext>
                </a:extLst>
              </a:tr>
              <a:tr h="628261">
                <a:tc>
                  <a:txBody>
                    <a:bodyPr/>
                    <a:lstStyle/>
                    <a:p>
                      <a:pPr algn="ctr" fontAlgn="b"/>
                      <a:r>
                        <a:rPr lang="en-US" sz="1600" b="1" u="none" strike="noStrike" baseline="0">
                          <a:solidFill>
                            <a:schemeClr val="tx1"/>
                          </a:solidFill>
                          <a:effectLst/>
                        </a:rPr>
                        <a:t>Student 1</a:t>
                      </a:r>
                      <a:endParaRPr lang="en-US" sz="1600" b="1"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3.2</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15</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2.6</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a:solidFill>
                            <a:schemeClr val="tx1"/>
                          </a:solidFill>
                          <a:effectLst/>
                        </a:rPr>
                        <a:t>Student 7</a:t>
                      </a:r>
                      <a:endParaRPr lang="en-US" sz="1600" b="1"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3.5</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8</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50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5.5</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313305458"/>
                  </a:ext>
                </a:extLst>
              </a:tr>
              <a:tr h="628261">
                <a:tc>
                  <a:txBody>
                    <a:bodyPr/>
                    <a:lstStyle/>
                    <a:p>
                      <a:pPr algn="ctr" fontAlgn="b"/>
                      <a:r>
                        <a:rPr lang="en-US" sz="1600" b="1" u="none" strike="noStrike" baseline="0">
                          <a:solidFill>
                            <a:schemeClr val="tx1"/>
                          </a:solidFill>
                          <a:effectLst/>
                        </a:rPr>
                        <a:t>Student 2</a:t>
                      </a:r>
                      <a:endParaRPr lang="en-US" sz="1600" b="1"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2.7</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2.9</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a:solidFill>
                            <a:schemeClr val="tx1"/>
                          </a:solidFill>
                          <a:effectLst/>
                        </a:rPr>
                        <a:t>Student 8</a:t>
                      </a:r>
                      <a:endParaRPr lang="en-US" sz="1600" b="1"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2.9</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2.9</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1897054959"/>
                  </a:ext>
                </a:extLst>
              </a:tr>
              <a:tr h="628261">
                <a:tc>
                  <a:txBody>
                    <a:bodyPr/>
                    <a:lstStyle/>
                    <a:p>
                      <a:pPr algn="ctr" fontAlgn="b"/>
                      <a:r>
                        <a:rPr lang="en-US" sz="1600" b="1" u="none" strike="noStrike" baseline="0">
                          <a:solidFill>
                            <a:schemeClr val="tx1"/>
                          </a:solidFill>
                          <a:effectLst/>
                        </a:rPr>
                        <a:t>Student 3</a:t>
                      </a:r>
                      <a:endParaRPr lang="en-US" sz="1600" b="1"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3.8</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25</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2.8</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a:solidFill>
                            <a:schemeClr val="tx1"/>
                          </a:solidFill>
                          <a:effectLst/>
                        </a:rPr>
                        <a:t>Student 9</a:t>
                      </a:r>
                      <a:endParaRPr lang="en-US" sz="1600" b="1"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2.7</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30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1.5</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2637305086"/>
                  </a:ext>
                </a:extLst>
              </a:tr>
              <a:tr h="628261">
                <a:tc>
                  <a:txBody>
                    <a:bodyPr/>
                    <a:lstStyle/>
                    <a:p>
                      <a:pPr algn="ctr" fontAlgn="b"/>
                      <a:r>
                        <a:rPr lang="en-US" sz="1600" b="1" u="none" strike="noStrike" baseline="0">
                          <a:solidFill>
                            <a:schemeClr val="tx1"/>
                          </a:solidFill>
                          <a:effectLst/>
                        </a:rPr>
                        <a:t>Student 4</a:t>
                      </a:r>
                      <a:endParaRPr lang="en-US" sz="1600" b="1"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3.0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3</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dirty="0">
                          <a:solidFill>
                            <a:schemeClr val="tx1"/>
                          </a:solidFill>
                          <a:effectLst/>
                        </a:rPr>
                        <a:t>Student 10</a:t>
                      </a:r>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3.2</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3</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3.9</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2184060846"/>
                  </a:ext>
                </a:extLst>
              </a:tr>
              <a:tr h="628261">
                <a:tc>
                  <a:txBody>
                    <a:bodyPr/>
                    <a:lstStyle/>
                    <a:p>
                      <a:pPr algn="ctr" fontAlgn="b"/>
                      <a:r>
                        <a:rPr lang="en-US" sz="1600" b="1" u="none" strike="noStrike" baseline="0">
                          <a:solidFill>
                            <a:schemeClr val="tx1"/>
                          </a:solidFill>
                          <a:effectLst/>
                        </a:rPr>
                        <a:t>Student 5</a:t>
                      </a:r>
                      <a:endParaRPr lang="en-US" sz="1600" b="1"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2.3</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5</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40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3.2</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a:solidFill>
                            <a:schemeClr val="tx1"/>
                          </a:solidFill>
                          <a:effectLst/>
                        </a:rPr>
                        <a:t>Student 11</a:t>
                      </a:r>
                      <a:endParaRPr lang="en-US" sz="1600" b="1"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3.0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1</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2.7</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66680464"/>
                  </a:ext>
                </a:extLst>
              </a:tr>
              <a:tr h="628261">
                <a:tc>
                  <a:txBody>
                    <a:bodyPr/>
                    <a:lstStyle/>
                    <a:p>
                      <a:pPr algn="ctr" fontAlgn="b"/>
                      <a:r>
                        <a:rPr lang="en-US" sz="1600" b="1" u="none" strike="noStrike" baseline="0" dirty="0">
                          <a:solidFill>
                            <a:schemeClr val="tx1"/>
                          </a:solidFill>
                          <a:effectLst/>
                        </a:rPr>
                        <a:t>Student 6</a:t>
                      </a:r>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4.0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4</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baseline="0" dirty="0">
                          <a:solidFill>
                            <a:schemeClr val="tx1"/>
                          </a:solidFill>
                          <a:effectLst/>
                        </a:rPr>
                        <a:t>Student 12</a:t>
                      </a:r>
                      <a:endParaRPr lang="en-US" sz="1600" b="1"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2.5</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a:solidFill>
                            <a:schemeClr val="tx1"/>
                          </a:solidFill>
                          <a:effectLst/>
                        </a:rPr>
                        <a:t>10</a:t>
                      </a:r>
                      <a:endParaRPr lang="en-US" sz="1600" b="0" i="0" u="none" strike="noStrike" baseline="0">
                        <a:solidFill>
                          <a:schemeClr val="tx1"/>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baseline="0" dirty="0">
                          <a:solidFill>
                            <a:schemeClr val="tx1"/>
                          </a:solidFill>
                          <a:effectLst/>
                        </a:rPr>
                        <a:t>2.1</a:t>
                      </a:r>
                      <a:endParaRPr lang="en-US" sz="1600" b="0" i="0" u="none" strike="noStrike" baseline="0" dirty="0">
                        <a:solidFill>
                          <a:schemeClr val="tx1"/>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4281274850"/>
                  </a:ext>
                </a:extLst>
              </a:tr>
            </a:tbl>
          </a:graphicData>
        </a:graphic>
      </p:graphicFrame>
      <p:pic>
        <p:nvPicPr>
          <p:cNvPr id="5" name="Audio 4">
            <a:hlinkClick r:id="" action="ppaction://media"/>
            <a:extLst>
              <a:ext uri="{FF2B5EF4-FFF2-40B4-BE49-F238E27FC236}">
                <a16:creationId xmlns:a16="http://schemas.microsoft.com/office/drawing/2014/main" id="{FB0D371E-E87D-4631-AAE2-A80184B1656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71666924"/>
      </p:ext>
    </p:extLst>
  </p:cSld>
  <p:clrMapOvr>
    <a:masterClrMapping/>
  </p:clrMapOvr>
  <mc:AlternateContent xmlns:mc="http://schemas.openxmlformats.org/markup-compatibility/2006">
    <mc:Choice xmlns:p14="http://schemas.microsoft.com/office/powerpoint/2010/main" Requires="p14">
      <p:transition spd="slow" p14:dur="2000" advTm="72493"/>
    </mc:Choice>
    <mc:Fallback>
      <p:transition spd="slow" advTm="72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3AA49-60FC-461E-9A4E-1FC1CB3AC7B7}"/>
              </a:ext>
            </a:extLst>
          </p:cNvPr>
          <p:cNvSpPr>
            <a:spLocks noGrp="1"/>
          </p:cNvSpPr>
          <p:nvPr>
            <p:ph type="title"/>
          </p:nvPr>
        </p:nvSpPr>
        <p:spPr>
          <a:xfrm>
            <a:off x="1484311" y="685801"/>
            <a:ext cx="10018713" cy="658258"/>
          </a:xfrm>
        </p:spPr>
        <p:txBody>
          <a:bodyPr>
            <a:normAutofit fontScale="90000"/>
          </a:bodyPr>
          <a:lstStyle/>
          <a:p>
            <a:r>
              <a:rPr lang="en-US" dirty="0"/>
              <a:t>Results</a:t>
            </a:r>
          </a:p>
        </p:txBody>
      </p:sp>
      <p:graphicFrame>
        <p:nvGraphicFramePr>
          <p:cNvPr id="4" name="Content Placeholder 3">
            <a:extLst>
              <a:ext uri="{FF2B5EF4-FFF2-40B4-BE49-F238E27FC236}">
                <a16:creationId xmlns:a16="http://schemas.microsoft.com/office/drawing/2014/main" id="{ACF70B0A-6B69-454F-BCAB-2B3504CFE293}"/>
              </a:ext>
            </a:extLst>
          </p:cNvPr>
          <p:cNvGraphicFramePr>
            <a:graphicFrameLocks noGrp="1"/>
          </p:cNvGraphicFramePr>
          <p:nvPr>
            <p:ph idx="1"/>
            <p:extLst>
              <p:ext uri="{D42A27DB-BD31-4B8C-83A1-F6EECF244321}">
                <p14:modId xmlns:p14="http://schemas.microsoft.com/office/powerpoint/2010/main" val="1116928543"/>
              </p:ext>
            </p:extLst>
          </p:nvPr>
        </p:nvGraphicFramePr>
        <p:xfrm>
          <a:off x="1484312" y="1696597"/>
          <a:ext cx="10018712" cy="4475606"/>
        </p:xfrm>
        <a:graphic>
          <a:graphicData uri="http://schemas.openxmlformats.org/drawingml/2006/table">
            <a:tbl>
              <a:tblPr>
                <a:tableStyleId>{5C22544A-7EE6-4342-B048-85BDC9FD1C3A}</a:tableStyleId>
              </a:tblPr>
              <a:tblGrid>
                <a:gridCol w="983018">
                  <a:extLst>
                    <a:ext uri="{9D8B030D-6E8A-4147-A177-3AD203B41FA5}">
                      <a16:colId xmlns:a16="http://schemas.microsoft.com/office/drawing/2014/main" val="2007053442"/>
                    </a:ext>
                  </a:extLst>
                </a:gridCol>
                <a:gridCol w="861824">
                  <a:extLst>
                    <a:ext uri="{9D8B030D-6E8A-4147-A177-3AD203B41FA5}">
                      <a16:colId xmlns:a16="http://schemas.microsoft.com/office/drawing/2014/main" val="4201349382"/>
                    </a:ext>
                  </a:extLst>
                </a:gridCol>
                <a:gridCol w="1036882">
                  <a:extLst>
                    <a:ext uri="{9D8B030D-6E8A-4147-A177-3AD203B41FA5}">
                      <a16:colId xmlns:a16="http://schemas.microsoft.com/office/drawing/2014/main" val="327078123"/>
                    </a:ext>
                  </a:extLst>
                </a:gridCol>
                <a:gridCol w="861824">
                  <a:extLst>
                    <a:ext uri="{9D8B030D-6E8A-4147-A177-3AD203B41FA5}">
                      <a16:colId xmlns:a16="http://schemas.microsoft.com/office/drawing/2014/main" val="2210092107"/>
                    </a:ext>
                  </a:extLst>
                </a:gridCol>
                <a:gridCol w="1158079">
                  <a:extLst>
                    <a:ext uri="{9D8B030D-6E8A-4147-A177-3AD203B41FA5}">
                      <a16:colId xmlns:a16="http://schemas.microsoft.com/office/drawing/2014/main" val="1654124322"/>
                    </a:ext>
                  </a:extLst>
                </a:gridCol>
                <a:gridCol w="1158079">
                  <a:extLst>
                    <a:ext uri="{9D8B030D-6E8A-4147-A177-3AD203B41FA5}">
                      <a16:colId xmlns:a16="http://schemas.microsoft.com/office/drawing/2014/main" val="3037033197"/>
                    </a:ext>
                  </a:extLst>
                </a:gridCol>
                <a:gridCol w="861824">
                  <a:extLst>
                    <a:ext uri="{9D8B030D-6E8A-4147-A177-3AD203B41FA5}">
                      <a16:colId xmlns:a16="http://schemas.microsoft.com/office/drawing/2014/main" val="1504388442"/>
                    </a:ext>
                  </a:extLst>
                </a:gridCol>
                <a:gridCol w="1009951">
                  <a:extLst>
                    <a:ext uri="{9D8B030D-6E8A-4147-A177-3AD203B41FA5}">
                      <a16:colId xmlns:a16="http://schemas.microsoft.com/office/drawing/2014/main" val="1483812702"/>
                    </a:ext>
                  </a:extLst>
                </a:gridCol>
                <a:gridCol w="861824">
                  <a:extLst>
                    <a:ext uri="{9D8B030D-6E8A-4147-A177-3AD203B41FA5}">
                      <a16:colId xmlns:a16="http://schemas.microsoft.com/office/drawing/2014/main" val="4052109734"/>
                    </a:ext>
                  </a:extLst>
                </a:gridCol>
                <a:gridCol w="1225407">
                  <a:extLst>
                    <a:ext uri="{9D8B030D-6E8A-4147-A177-3AD203B41FA5}">
                      <a16:colId xmlns:a16="http://schemas.microsoft.com/office/drawing/2014/main" val="291364956"/>
                    </a:ext>
                  </a:extLst>
                </a:gridCol>
              </a:tblGrid>
              <a:tr h="444495">
                <a:tc gridSpan="5">
                  <a:txBody>
                    <a:bodyPr/>
                    <a:lstStyle/>
                    <a:p>
                      <a:pPr algn="ctr" fontAlgn="b"/>
                      <a:r>
                        <a:rPr lang="en-US" sz="1600" b="1" u="sng" strike="noStrike">
                          <a:effectLst/>
                        </a:rPr>
                        <a:t>Group 1</a:t>
                      </a:r>
                      <a:endParaRPr lang="en-US" sz="1600" b="1" i="0" u="sng" strike="noStrike">
                        <a:solidFill>
                          <a:srgbClr val="000000"/>
                        </a:solidFill>
                        <a:effectLst/>
                        <a:latin typeface="Calibri" panose="020F0502020204030204" pitchFamily="34" charset="0"/>
                      </a:endParaRPr>
                    </a:p>
                  </a:txBody>
                  <a:tcPr marL="6350" marR="6350" marT="6350" marB="0" anchor="b">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fontAlgn="b"/>
                      <a:r>
                        <a:rPr lang="en-US" sz="1600" b="1" u="sng" strike="noStrike" dirty="0">
                          <a:effectLst/>
                        </a:rPr>
                        <a:t>Group 3</a:t>
                      </a:r>
                      <a:endParaRPr lang="en-US" sz="1600" b="1" i="0" u="sng" strike="noStrike" dirty="0">
                        <a:solidFill>
                          <a:srgbClr val="000000"/>
                        </a:solidFill>
                        <a:effectLst/>
                        <a:latin typeface="Calibri" panose="020F0502020204030204" pitchFamily="34" charset="0"/>
                      </a:endParaRPr>
                    </a:p>
                  </a:txBody>
                  <a:tcPr marL="6350" marR="6350" marT="6350" marB="0" anchor="b">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08554771"/>
                  </a:ext>
                </a:extLst>
              </a:tr>
              <a:tr h="444495">
                <a:tc>
                  <a:txBody>
                    <a:bodyPr/>
                    <a:lstStyle/>
                    <a:p>
                      <a:pPr algn="ctr" fontAlgn="b"/>
                      <a:r>
                        <a:rPr lang="en-US" sz="1600" b="1" u="none" strike="noStrike">
                          <a:effectLst/>
                        </a:rPr>
                        <a:t> </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GPA</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Experience</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Work Hrs</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dirty="0">
                          <a:effectLst/>
                        </a:rPr>
                        <a:t>Contribution</a:t>
                      </a:r>
                      <a:endParaRPr lang="en-US" sz="1600" b="1" i="0" u="none" strike="noStrike" dirty="0">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 </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GPA</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Experience</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Work Hrs</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dirty="0">
                          <a:effectLst/>
                        </a:rPr>
                        <a:t>Contribution</a:t>
                      </a:r>
                      <a:endParaRPr lang="en-US" sz="1600" b="1" i="0" u="none" strike="noStrike" dirty="0">
                        <a:solidFill>
                          <a:srgbClr val="000000"/>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3722390796"/>
                  </a:ext>
                </a:extLst>
              </a:tr>
              <a:tr h="444495">
                <a:tc>
                  <a:txBody>
                    <a:bodyPr/>
                    <a:lstStyle/>
                    <a:p>
                      <a:pPr algn="ctr" fontAlgn="b"/>
                      <a:r>
                        <a:rPr lang="en-US" sz="1600" b="1" u="none" strike="noStrike">
                          <a:effectLst/>
                        </a:rPr>
                        <a:t>Student 4</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3.0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3</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Student 1</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3.2</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15</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2.6</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921003117"/>
                  </a:ext>
                </a:extLst>
              </a:tr>
              <a:tr h="444495">
                <a:tc>
                  <a:txBody>
                    <a:bodyPr/>
                    <a:lstStyle/>
                    <a:p>
                      <a:pPr algn="ctr" fontAlgn="b"/>
                      <a:r>
                        <a:rPr lang="en-US" sz="1600" b="1" u="none" strike="noStrike">
                          <a:effectLst/>
                        </a:rPr>
                        <a:t>Student 5</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2.3</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5</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40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3.2</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Student 2</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2.7</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2.9</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1508686238"/>
                  </a:ext>
                </a:extLst>
              </a:tr>
              <a:tr h="459823">
                <a:tc>
                  <a:txBody>
                    <a:bodyPr/>
                    <a:lstStyle/>
                    <a:p>
                      <a:pPr algn="ctr" fontAlgn="b"/>
                      <a:r>
                        <a:rPr lang="en-US" sz="1600" b="1" u="none" strike="noStrike">
                          <a:effectLst/>
                        </a:rPr>
                        <a:t>Student 8</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2.9</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2.9</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Student 6</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4.0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4</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1126366559"/>
                  </a:ext>
                </a:extLst>
              </a:tr>
              <a:tr h="444495">
                <a:tc gridSpan="5">
                  <a:txBody>
                    <a:bodyPr/>
                    <a:lstStyle/>
                    <a:p>
                      <a:pPr algn="ctr" fontAlgn="b"/>
                      <a:r>
                        <a:rPr lang="en-US" sz="1600" b="1" u="sng" strike="noStrike">
                          <a:effectLst/>
                        </a:rPr>
                        <a:t>Group 2</a:t>
                      </a:r>
                      <a:endParaRPr lang="en-US" sz="1600" b="1" i="0" u="sng" strike="noStrike">
                        <a:solidFill>
                          <a:srgbClr val="000000"/>
                        </a:solidFill>
                        <a:effectLst/>
                        <a:latin typeface="Calibri" panose="020F0502020204030204" pitchFamily="34" charset="0"/>
                      </a:endParaRPr>
                    </a:p>
                  </a:txBody>
                  <a:tcPr marL="6350" marR="6350" marT="6350" marB="0" anchor="b">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p>
                      <a:pPr algn="ctr" fontAlgn="b"/>
                      <a:r>
                        <a:rPr lang="en-US" sz="1600" b="1" u="sng" strike="noStrike">
                          <a:effectLst/>
                        </a:rPr>
                        <a:t>Group 4</a:t>
                      </a:r>
                      <a:endParaRPr lang="en-US" sz="1600" b="1" i="0" u="sng" strike="noStrike">
                        <a:solidFill>
                          <a:srgbClr val="000000"/>
                        </a:solidFill>
                        <a:effectLst/>
                        <a:latin typeface="Calibri" panose="020F0502020204030204" pitchFamily="34" charset="0"/>
                      </a:endParaRPr>
                    </a:p>
                  </a:txBody>
                  <a:tcPr marL="6350" marR="6350" marT="6350" marB="0" anchor="b">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48342688"/>
                  </a:ext>
                </a:extLst>
              </a:tr>
              <a:tr h="444495">
                <a:tc>
                  <a:txBody>
                    <a:bodyPr/>
                    <a:lstStyle/>
                    <a:p>
                      <a:pPr algn="ctr" fontAlgn="b"/>
                      <a:r>
                        <a:rPr lang="en-US" sz="1600" b="1" u="none" strike="noStrike">
                          <a:effectLst/>
                        </a:rPr>
                        <a:t> </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GPA</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Experience</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Work Hrs</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Contribution</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 </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GPA</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Experience</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Work Hrs</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dirty="0">
                          <a:effectLst/>
                        </a:rPr>
                        <a:t>Contribution</a:t>
                      </a:r>
                      <a:endParaRPr lang="en-US" sz="1600" b="1" i="0" u="none" strike="noStrike" dirty="0">
                        <a:solidFill>
                          <a:srgbClr val="000000"/>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115889957"/>
                  </a:ext>
                </a:extLst>
              </a:tr>
              <a:tr h="444495">
                <a:tc>
                  <a:txBody>
                    <a:bodyPr/>
                    <a:lstStyle/>
                    <a:p>
                      <a:pPr algn="ctr" fontAlgn="b"/>
                      <a:r>
                        <a:rPr lang="en-US" sz="1600" b="1" u="none" strike="noStrike">
                          <a:effectLst/>
                        </a:rPr>
                        <a:t>Student 7</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3.5</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8</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50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5.5</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Student 3</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3.8</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25</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2.8</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1681294312"/>
                  </a:ext>
                </a:extLst>
              </a:tr>
              <a:tr h="444495">
                <a:tc>
                  <a:txBody>
                    <a:bodyPr/>
                    <a:lstStyle/>
                    <a:p>
                      <a:pPr algn="ctr" fontAlgn="b"/>
                      <a:r>
                        <a:rPr lang="en-US" sz="1600" b="1" u="none" strike="noStrike">
                          <a:effectLst/>
                        </a:rPr>
                        <a:t>Student 9</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2.7</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30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1.5</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a:effectLst/>
                        </a:rPr>
                        <a:t>Student 10</a:t>
                      </a:r>
                      <a:endParaRPr lang="en-US" sz="1600" b="1"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3.2</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3</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3.9</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2497853436"/>
                  </a:ext>
                </a:extLst>
              </a:tr>
              <a:tr h="459823">
                <a:tc>
                  <a:txBody>
                    <a:bodyPr/>
                    <a:lstStyle/>
                    <a:p>
                      <a:pPr algn="ctr" fontAlgn="b"/>
                      <a:r>
                        <a:rPr lang="en-US" sz="1600" b="1" u="none" strike="noStrike" dirty="0">
                          <a:effectLst/>
                        </a:rPr>
                        <a:t>Student 12</a:t>
                      </a:r>
                      <a:endParaRPr lang="en-US" sz="1600" b="1" i="0" u="none" strike="noStrike" dirty="0">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2.5</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10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2.1</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b="1" u="none" strike="noStrike" dirty="0">
                          <a:effectLst/>
                        </a:rPr>
                        <a:t>Student 11</a:t>
                      </a:r>
                      <a:endParaRPr lang="en-US" sz="1600" b="1" i="0" u="none" strike="noStrike" dirty="0">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3.0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1</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a:effectLst/>
                        </a:rPr>
                        <a:t>20</a:t>
                      </a:r>
                      <a:endParaRPr lang="en-US" sz="1600" b="0" i="0" u="none" strike="noStrike">
                        <a:solidFill>
                          <a:srgbClr val="000000"/>
                        </a:solidFill>
                        <a:effectLst/>
                        <a:latin typeface="Calibri" panose="020F0502020204030204" pitchFamily="34" charset="0"/>
                      </a:endParaRPr>
                    </a:p>
                  </a:txBody>
                  <a:tcPr marL="6350" marR="6350" marT="6350" marB="0" anchor="b">
                    <a:solidFill>
                      <a:schemeClr val="bg1"/>
                    </a:solidFill>
                  </a:tcPr>
                </a:tc>
                <a:tc>
                  <a:txBody>
                    <a:bodyPr/>
                    <a:lstStyle/>
                    <a:p>
                      <a:pPr algn="ctr" fontAlgn="b"/>
                      <a:r>
                        <a:rPr lang="en-US" sz="1600" u="none" strike="noStrike" dirty="0">
                          <a:effectLst/>
                        </a:rPr>
                        <a:t>2.7</a:t>
                      </a:r>
                      <a:endParaRPr lang="en-US" sz="1600" b="0" i="0" u="none" strike="noStrike" dirty="0">
                        <a:solidFill>
                          <a:srgbClr val="000000"/>
                        </a:solidFill>
                        <a:effectLst/>
                        <a:latin typeface="Calibri" panose="020F0502020204030204" pitchFamily="34" charset="0"/>
                      </a:endParaRPr>
                    </a:p>
                  </a:txBody>
                  <a:tcPr marL="6350" marR="6350" marT="6350" marB="0" anchor="b">
                    <a:solidFill>
                      <a:schemeClr val="bg1"/>
                    </a:solidFill>
                  </a:tcPr>
                </a:tc>
                <a:extLst>
                  <a:ext uri="{0D108BD9-81ED-4DB2-BD59-A6C34878D82A}">
                    <a16:rowId xmlns:a16="http://schemas.microsoft.com/office/drawing/2014/main" val="3159197355"/>
                  </a:ext>
                </a:extLst>
              </a:tr>
            </a:tbl>
          </a:graphicData>
        </a:graphic>
      </p:graphicFrame>
      <p:pic>
        <p:nvPicPr>
          <p:cNvPr id="5" name="Audio 4">
            <a:hlinkClick r:id="" action="ppaction://media"/>
            <a:extLst>
              <a:ext uri="{FF2B5EF4-FFF2-40B4-BE49-F238E27FC236}">
                <a16:creationId xmlns:a16="http://schemas.microsoft.com/office/drawing/2014/main" id="{EB461101-1095-40BE-83EF-E804FF7DC61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8103055"/>
      </p:ext>
    </p:extLst>
  </p:cSld>
  <p:clrMapOvr>
    <a:masterClrMapping/>
  </p:clrMapOvr>
  <mc:AlternateContent xmlns:mc="http://schemas.openxmlformats.org/markup-compatibility/2006">
    <mc:Choice xmlns:p14="http://schemas.microsoft.com/office/powerpoint/2010/main" Requires="p14">
      <p:transition spd="slow" p14:dur="2000" advTm="94127"/>
    </mc:Choice>
    <mc:Fallback>
      <p:transition spd="slow" advTm="941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515</TotalTime>
  <Words>484</Words>
  <Application>Microsoft Office PowerPoint</Application>
  <PresentationFormat>Widescreen</PresentationFormat>
  <Paragraphs>189</Paragraphs>
  <Slides>8</Slides>
  <Notes>0</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Cambria Math</vt:lpstr>
      <vt:lpstr>Corbel</vt:lpstr>
      <vt:lpstr>Parallax</vt:lpstr>
      <vt:lpstr>Quantitative Management Modeling Final Project</vt:lpstr>
      <vt:lpstr>The Problem</vt:lpstr>
      <vt:lpstr>Factors of Success</vt:lpstr>
      <vt:lpstr>The Approach</vt:lpstr>
      <vt:lpstr>Formulation</vt:lpstr>
      <vt:lpstr>Formulation</vt:lpstr>
      <vt:lpstr>Student Data</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jared s</dc:creator>
  <cp:lastModifiedBy>jared s</cp:lastModifiedBy>
  <cp:revision>19</cp:revision>
  <dcterms:created xsi:type="dcterms:W3CDTF">2020-12-16T20:15:53Z</dcterms:created>
  <dcterms:modified xsi:type="dcterms:W3CDTF">2020-12-17T04:51:28Z</dcterms:modified>
</cp:coreProperties>
</file>

<file path=docProps/thumbnail.jpeg>
</file>